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7772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2132"/>
    <a:srgbClr val="B12B20"/>
    <a:srgbClr val="00A5DD"/>
    <a:srgbClr val="0038A8"/>
    <a:srgbClr val="B4B4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21" autoAdjust="0"/>
    <p:restoredTop sz="94660"/>
  </p:normalViewPr>
  <p:slideViewPr>
    <p:cSldViewPr snapToGrid="0">
      <p:cViewPr varScale="1">
        <p:scale>
          <a:sx n="79" d="100"/>
          <a:sy n="79" d="100"/>
        </p:scale>
        <p:origin x="334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600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631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101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455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10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329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7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166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55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430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76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BD2C3-DB9E-4E1E-918A-31BC8D13971B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9F2C5-5B9D-4807-BA9A-DAE8C3DB55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198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hlinkClick r:id="" action="ppaction://noaction"/>
            <a:extLst>
              <a:ext uri="{FF2B5EF4-FFF2-40B4-BE49-F238E27FC236}">
                <a16:creationId xmlns:a16="http://schemas.microsoft.com/office/drawing/2014/main" id="{C9BE028A-A42E-4DD8-A5EB-2E5C4D6F5A95}"/>
              </a:ext>
            </a:extLst>
          </p:cNvPr>
          <p:cNvSpPr txBox="1"/>
          <p:nvPr/>
        </p:nvSpPr>
        <p:spPr>
          <a:xfrm>
            <a:off x="1702724" y="517702"/>
            <a:ext cx="2170224" cy="684875"/>
          </a:xfrm>
          <a:prstGeom prst="rect">
            <a:avLst/>
          </a:prstGeom>
          <a:solidFill>
            <a:srgbClr val="B12B20"/>
          </a:solidFill>
          <a:ln w="12700" cap="flat" cmpd="sng" algn="ctr">
            <a:solidFill>
              <a:srgbClr val="B12B20"/>
            </a:solidFill>
            <a:prstDash val="solid"/>
            <a:miter lim="800000"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lstStyle>
            <a:defPPr>
              <a:defRPr lang="en-US"/>
            </a:defPPr>
            <a:lvl1pPr>
              <a:defRPr sz="2000">
                <a:solidFill>
                  <a:schemeClr val="bg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pPr algn="ctr" defTabSz="1147755">
              <a:defRPr/>
            </a:pPr>
            <a:r>
              <a:rPr lang="en-US" sz="1800" kern="0" dirty="0">
                <a:solidFill>
                  <a:schemeClr val="bg2"/>
                </a:solidFill>
                <a:latin typeface="Arial" panose="020B0604020202020204"/>
              </a:rPr>
              <a:t>Learn with Chewie</a:t>
            </a:r>
          </a:p>
        </p:txBody>
      </p:sp>
      <p:sp>
        <p:nvSpPr>
          <p:cNvPr id="5" name="Round Diagonal Corner Rectangle 18">
            <a:extLst>
              <a:ext uri="{FF2B5EF4-FFF2-40B4-BE49-F238E27FC236}">
                <a16:creationId xmlns:a16="http://schemas.microsoft.com/office/drawing/2014/main" id="{6E11A1A9-202C-4211-ACC3-F94F37CAB5F3}"/>
              </a:ext>
            </a:extLst>
          </p:cNvPr>
          <p:cNvSpPr/>
          <p:nvPr/>
        </p:nvSpPr>
        <p:spPr>
          <a:xfrm>
            <a:off x="692534" y="517702"/>
            <a:ext cx="1076691" cy="684875"/>
          </a:xfrm>
          <a:prstGeom prst="round2DiagRect">
            <a:avLst/>
          </a:prstGeom>
          <a:solidFill>
            <a:srgbClr val="00A5DD"/>
          </a:solidFill>
          <a:ln w="12700" cap="flat" cmpd="sng" algn="ctr">
            <a:solidFill>
              <a:srgbClr val="00A5DD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1147755">
              <a:defRPr/>
            </a:pPr>
            <a:endParaRPr lang="en-US" sz="2259" kern="0" dirty="0">
              <a:solidFill>
                <a:prstClr val="black"/>
              </a:solidFill>
              <a:latin typeface="Arial" panose="020B0604020202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7012B1-2406-4FC2-8D7B-761D199490DD}"/>
              </a:ext>
            </a:extLst>
          </p:cNvPr>
          <p:cNvSpPr txBox="1"/>
          <p:nvPr/>
        </p:nvSpPr>
        <p:spPr>
          <a:xfrm>
            <a:off x="692534" y="1752418"/>
            <a:ext cx="628153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Prerequisite: Before you teach your dog to high five, make sure your dog can sit and give a low five. 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Teaching high five is similar to the low five, but turning your hand over so your fingers are on top.</a:t>
            </a:r>
            <a:endParaRPr lang="en-US" sz="14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E8634D-ED77-4C79-8D9D-DBD413DF2E98}"/>
              </a:ext>
            </a:extLst>
          </p:cNvPr>
          <p:cNvCxnSpPr>
            <a:cxnSpLocks/>
          </p:cNvCxnSpPr>
          <p:nvPr/>
        </p:nvCxnSpPr>
        <p:spPr>
          <a:xfrm flipV="1">
            <a:off x="663960" y="1463963"/>
            <a:ext cx="7108440" cy="1"/>
          </a:xfrm>
          <a:prstGeom prst="line">
            <a:avLst/>
          </a:prstGeom>
          <a:noFill/>
          <a:ln w="57150" cap="flat" cmpd="sng" algn="ctr">
            <a:solidFill>
              <a:srgbClr val="0E2132"/>
            </a:solidFill>
            <a:prstDash val="solid"/>
            <a:miter lim="800000"/>
          </a:ln>
          <a:effectLst/>
        </p:spPr>
      </p:cxnSp>
      <p:sp>
        <p:nvSpPr>
          <p:cNvPr id="9" name="Title 59">
            <a:extLst>
              <a:ext uri="{FF2B5EF4-FFF2-40B4-BE49-F238E27FC236}">
                <a16:creationId xmlns:a16="http://schemas.microsoft.com/office/drawing/2014/main" id="{95436073-78C5-4D9B-B395-AF7396BC5C46}"/>
              </a:ext>
            </a:extLst>
          </p:cNvPr>
          <p:cNvSpPr txBox="1">
            <a:spLocks/>
          </p:cNvSpPr>
          <p:nvPr/>
        </p:nvSpPr>
        <p:spPr>
          <a:xfrm>
            <a:off x="3072020" y="628018"/>
            <a:ext cx="4471780" cy="6396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1887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rgbClr val="0E2132"/>
                </a:solidFill>
                <a:latin typeface="Arial" panose="020B0604020202020204"/>
              </a:rPr>
              <a:t>High Five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C2A1EB-4C1C-4B20-A14B-227C731BFD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630" b="94767" l="19345" r="74107">
                        <a14:foregroundMark x1="24074" y1="70908" x2="25000" y2="74702"/>
                        <a14:foregroundMark x1="26687" y1="75298" x2="27745" y2="77158"/>
                        <a14:foregroundMark x1="28009" y1="84375" x2="27877" y2="89063"/>
                        <a14:foregroundMark x1="28373" y1="88765" x2="29563" y2="89658"/>
                        <a14:foregroundMark x1="69709" y1="63418" x2="70569" y2="62450"/>
                        <a14:foregroundMark x1="62632" y1="58085" x2="59987" y2="59177"/>
                        <a14:backgroundMark x1="29299" y1="71007" x2="32044" y2="70908"/>
                        <a14:backgroundMark x1="32275" y1="70213" x2="32275" y2="70213"/>
                        <a14:backgroundMark x1="42956" y1="80456" x2="42956" y2="80456"/>
                        <a14:backgroundMark x1="41799" y1="81250" x2="41799" y2="81250"/>
                        <a14:backgroundMark x1="38525" y1="86136" x2="38525" y2="86136"/>
                        <a14:backgroundMark x1="40741" y1="82316" x2="40741" y2="82316"/>
                        <a14:backgroundMark x1="30853" y1="85938" x2="30853" y2="85938"/>
                        <a14:backgroundMark x1="56647" y1="61037" x2="56647" y2="61037"/>
                        <a14:backgroundMark x1="55721" y1="62103" x2="55721" y2="62103"/>
                        <a14:backgroundMark x1="33862" y1="89831" x2="33862" y2="89831"/>
                        <a14:backgroundMark x1="39782" y1="83234" x2="39782" y2="83234"/>
                        <a14:backgroundMark x1="43287" y1="79762" x2="43915" y2="80456"/>
                        <a14:backgroundMark x1="36310" y1="87004" x2="33433" y2="89211"/>
                        <a14:backgroundMark x1="46726" y1="67510" x2="48016" y2="67510"/>
                        <a14:backgroundMark x1="68981" y1="66220" x2="69114" y2="66989"/>
                        <a14:backgroundMark x1="28274" y1="81771" x2="28274" y2="81771"/>
                        <a14:backgroundMark x1="28770" y1="82589" x2="28770" y2="82589"/>
                        <a14:backgroundMark x1="31283" y1="84350" x2="30026" y2="86657"/>
                        <a14:backgroundMark x1="33763" y1="90501" x2="33763" y2="90501"/>
                        <a14:backgroundMark x1="58234" y1="87103" x2="58631" y2="88021"/>
                        <a14:backgroundMark x1="34094" y1="90327" x2="34028" y2="90873"/>
                        <a14:backgroundMark x1="56316" y1="89955" x2="56283" y2="90575"/>
                        <a14:backgroundMark x1="68816" y1="59970" x2="69676" y2="59970"/>
                        <a14:backgroundMark x1="71561" y1="62227" x2="71561" y2="62227"/>
                        <a14:backgroundMark x1="55919" y1="61533" x2="55919" y2="61533"/>
                      </a14:backgroundRemoval>
                    </a14:imgEffect>
                    <a14:imgEffect>
                      <a14:artisticGlowDiffused/>
                    </a14:imgEffect>
                  </a14:imgLayer>
                </a14:imgProps>
              </a:ext>
            </a:extLst>
          </a:blip>
          <a:srcRect l="19927" t="56046" r="26087" b="5367"/>
          <a:stretch/>
        </p:blipFill>
        <p:spPr>
          <a:xfrm>
            <a:off x="859687" y="534533"/>
            <a:ext cx="700975" cy="6680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5E146E8-3562-4BDD-AFC1-8F3E10619E11}"/>
              </a:ext>
            </a:extLst>
          </p:cNvPr>
          <p:cNvSpPr txBox="1"/>
          <p:nvPr/>
        </p:nvSpPr>
        <p:spPr>
          <a:xfrm>
            <a:off x="692534" y="3163567"/>
            <a:ext cx="6281530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Note: </a:t>
            </a: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Do not use verbal commands when you begin to teach a new trick. Add the verbal command in after the behavior has successfully been completed and rewarded consistently.</a:t>
            </a:r>
          </a:p>
          <a:p>
            <a:endParaRPr lang="en-US" sz="1400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Reach out for your dog’s paw to signal low five.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Give a treat right away when behavior has been completed.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Raise your hand a little higher than you normally would to start to introduce the high five.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Do not treat your dog if he reaches out to give you his paw and misses, as that will confuse him.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Raise your hand up higher until you can turn your hand over and get him to high five.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Repeat the high five and treating with success.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Introduce the verbal command when your dog has repeated a successful high five multiple times.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Always end your training session on a positive note and give your dog praise for their success.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84EAA2-8713-4105-9E33-0C75B9CC1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5280" y="5696628"/>
            <a:ext cx="2803367" cy="1213919"/>
          </a:xfrm>
          <a:prstGeom prst="rect">
            <a:avLst/>
          </a:prstGeom>
        </p:spPr>
      </p:pic>
      <p:sp>
        <p:nvSpPr>
          <p:cNvPr id="15" name="Round Diagonal Corner Rectangle 18">
            <a:extLst>
              <a:ext uri="{FF2B5EF4-FFF2-40B4-BE49-F238E27FC236}">
                <a16:creationId xmlns:a16="http://schemas.microsoft.com/office/drawing/2014/main" id="{DAE4BED4-540F-4742-AA37-40F47E01979D}"/>
              </a:ext>
            </a:extLst>
          </p:cNvPr>
          <p:cNvSpPr/>
          <p:nvPr/>
        </p:nvSpPr>
        <p:spPr>
          <a:xfrm>
            <a:off x="692534" y="485851"/>
            <a:ext cx="3193667" cy="749975"/>
          </a:xfrm>
          <a:prstGeom prst="round2DiagRect">
            <a:avLst/>
          </a:prstGeom>
          <a:noFill/>
          <a:ln w="57150" cap="flat" cmpd="sng" algn="ctr">
            <a:solidFill>
              <a:srgbClr val="0E2132"/>
            </a:solidFill>
            <a:prstDash val="solid"/>
            <a:miter lim="800000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1147755">
              <a:defRPr/>
            </a:pPr>
            <a:endParaRPr lang="en-US" sz="2259" kern="0" dirty="0">
              <a:solidFill>
                <a:prstClr val="black"/>
              </a:solidFill>
              <a:latin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7553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2B8975-25DE-44C8-8773-FB061D7D3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990600" y="1371600"/>
            <a:ext cx="97536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027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209987-1EE5-4C54-8B84-850CC94F08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630" b="94767" l="19345" r="74107">
                        <a14:foregroundMark x1="24074" y1="70908" x2="25000" y2="74702"/>
                        <a14:foregroundMark x1="26687" y1="75298" x2="27745" y2="77158"/>
                        <a14:foregroundMark x1="28009" y1="84375" x2="27877" y2="89063"/>
                        <a14:foregroundMark x1="28373" y1="88765" x2="29563" y2="89658"/>
                        <a14:foregroundMark x1="69709" y1="63418" x2="70569" y2="62450"/>
                        <a14:foregroundMark x1="62632" y1="58085" x2="59987" y2="59177"/>
                        <a14:backgroundMark x1="29299" y1="71007" x2="32044" y2="70908"/>
                        <a14:backgroundMark x1="32275" y1="70213" x2="32275" y2="70213"/>
                        <a14:backgroundMark x1="42956" y1="80456" x2="42956" y2="80456"/>
                        <a14:backgroundMark x1="41799" y1="81250" x2="41799" y2="81250"/>
                        <a14:backgroundMark x1="38525" y1="86136" x2="38525" y2="86136"/>
                        <a14:backgroundMark x1="40741" y1="82316" x2="40741" y2="82316"/>
                        <a14:backgroundMark x1="30853" y1="85938" x2="30853" y2="85938"/>
                        <a14:backgroundMark x1="56647" y1="61037" x2="56647" y2="61037"/>
                        <a14:backgroundMark x1="55721" y1="62103" x2="55721" y2="62103"/>
                        <a14:backgroundMark x1="33862" y1="89831" x2="33862" y2="89831"/>
                        <a14:backgroundMark x1="39782" y1="83234" x2="39782" y2="83234"/>
                        <a14:backgroundMark x1="43287" y1="79762" x2="43915" y2="80456"/>
                        <a14:backgroundMark x1="36310" y1="87004" x2="33433" y2="89211"/>
                        <a14:backgroundMark x1="46726" y1="67510" x2="48016" y2="67510"/>
                        <a14:backgroundMark x1="68981" y1="66220" x2="69114" y2="66989"/>
                        <a14:backgroundMark x1="28274" y1="81771" x2="28274" y2="81771"/>
                        <a14:backgroundMark x1="28770" y1="82589" x2="28770" y2="82589"/>
                        <a14:backgroundMark x1="31283" y1="84350" x2="30026" y2="86657"/>
                        <a14:backgroundMark x1="33763" y1="90501" x2="33763" y2="90501"/>
                        <a14:backgroundMark x1="58234" y1="87103" x2="58631" y2="88021"/>
                        <a14:backgroundMark x1="34094" y1="90327" x2="34028" y2="90873"/>
                        <a14:backgroundMark x1="56316" y1="89955" x2="56283" y2="90575"/>
                        <a14:backgroundMark x1="68816" y1="59970" x2="69676" y2="59970"/>
                        <a14:backgroundMark x1="71561" y1="62227" x2="71561" y2="62227"/>
                        <a14:backgroundMark x1="55919" y1="61533" x2="55919" y2="61533"/>
                      </a14:backgroundRemoval>
                    </a14:imgEffect>
                  </a14:imgLayer>
                </a14:imgProps>
              </a:ext>
            </a:extLst>
          </a:blip>
          <a:srcRect l="19927" t="56046" r="26087" b="5367"/>
          <a:stretch/>
        </p:blipFill>
        <p:spPr>
          <a:xfrm>
            <a:off x="1686339" y="5618923"/>
            <a:ext cx="3949148" cy="376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67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209987-1EE5-4C54-8B84-850CC94F08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630" b="94767" l="19345" r="74107">
                        <a14:foregroundMark x1="24074" y1="70908" x2="25000" y2="74702"/>
                        <a14:foregroundMark x1="26687" y1="75298" x2="27745" y2="77158"/>
                        <a14:foregroundMark x1="28009" y1="84375" x2="27877" y2="89063"/>
                        <a14:foregroundMark x1="28373" y1="88765" x2="29563" y2="89658"/>
                        <a14:foregroundMark x1="69709" y1="63418" x2="70569" y2="62450"/>
                        <a14:foregroundMark x1="62632" y1="58085" x2="59987" y2="59177"/>
                        <a14:backgroundMark x1="29299" y1="71007" x2="32044" y2="70908"/>
                        <a14:backgroundMark x1="32275" y1="70213" x2="32275" y2="70213"/>
                        <a14:backgroundMark x1="42956" y1="80456" x2="42956" y2="80456"/>
                        <a14:backgroundMark x1="41799" y1="81250" x2="41799" y2="81250"/>
                        <a14:backgroundMark x1="38525" y1="86136" x2="38525" y2="86136"/>
                        <a14:backgroundMark x1="40741" y1="82316" x2="40741" y2="82316"/>
                        <a14:backgroundMark x1="30853" y1="85938" x2="30853" y2="85938"/>
                        <a14:backgroundMark x1="56647" y1="61037" x2="56647" y2="61037"/>
                        <a14:backgroundMark x1="55721" y1="62103" x2="55721" y2="62103"/>
                        <a14:backgroundMark x1="33862" y1="89831" x2="33862" y2="89831"/>
                        <a14:backgroundMark x1="39782" y1="83234" x2="39782" y2="83234"/>
                        <a14:backgroundMark x1="43287" y1="79762" x2="43915" y2="80456"/>
                        <a14:backgroundMark x1="36310" y1="87004" x2="33433" y2="89211"/>
                        <a14:backgroundMark x1="46726" y1="67510" x2="48016" y2="67510"/>
                        <a14:backgroundMark x1="68981" y1="66220" x2="69114" y2="66989"/>
                        <a14:backgroundMark x1="28274" y1="81771" x2="28274" y2="81771"/>
                        <a14:backgroundMark x1="28770" y1="82589" x2="28770" y2="82589"/>
                        <a14:backgroundMark x1="31283" y1="84350" x2="30026" y2="86657"/>
                        <a14:backgroundMark x1="33763" y1="90501" x2="33763" y2="90501"/>
                        <a14:backgroundMark x1="58234" y1="87103" x2="58631" y2="88021"/>
                        <a14:backgroundMark x1="34094" y1="90327" x2="34028" y2="90873"/>
                        <a14:backgroundMark x1="56316" y1="89955" x2="56283" y2="90575"/>
                        <a14:backgroundMark x1="68816" y1="59970" x2="69676" y2="59970"/>
                        <a14:backgroundMark x1="71561" y1="62227" x2="71561" y2="62227"/>
                        <a14:backgroundMark x1="55919" y1="61533" x2="55919" y2="61533"/>
                      </a14:backgroundRemoval>
                    </a14:imgEffect>
                    <a14:imgEffect>
                      <a14:artisticGlowDiffused/>
                    </a14:imgEffect>
                  </a14:imgLayer>
                </a14:imgProps>
              </a:ext>
            </a:extLst>
          </a:blip>
          <a:srcRect l="19927" t="56046" r="26087" b="5367"/>
          <a:stretch/>
        </p:blipFill>
        <p:spPr>
          <a:xfrm>
            <a:off x="1686339" y="5618923"/>
            <a:ext cx="3949148" cy="376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36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209987-1EE5-4C54-8B84-850CC94F08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630" b="94767" l="19345" r="74107">
                        <a14:foregroundMark x1="24074" y1="70908" x2="25000" y2="74702"/>
                        <a14:foregroundMark x1="26687" y1="75298" x2="27745" y2="77158"/>
                        <a14:foregroundMark x1="28009" y1="84375" x2="27877" y2="89063"/>
                        <a14:foregroundMark x1="28373" y1="88765" x2="29563" y2="89658"/>
                        <a14:foregroundMark x1="69709" y1="63418" x2="70569" y2="62450"/>
                        <a14:foregroundMark x1="62632" y1="58085" x2="59987" y2="59177"/>
                        <a14:backgroundMark x1="29299" y1="71007" x2="32044" y2="70908"/>
                        <a14:backgroundMark x1="32275" y1="70213" x2="32275" y2="70213"/>
                        <a14:backgroundMark x1="42956" y1="80456" x2="42956" y2="80456"/>
                        <a14:backgroundMark x1="41799" y1="81250" x2="41799" y2="81250"/>
                        <a14:backgroundMark x1="38525" y1="86136" x2="38525" y2="86136"/>
                        <a14:backgroundMark x1="40741" y1="82316" x2="40741" y2="82316"/>
                        <a14:backgroundMark x1="30853" y1="85938" x2="30853" y2="85938"/>
                        <a14:backgroundMark x1="56647" y1="61037" x2="56647" y2="61037"/>
                        <a14:backgroundMark x1="55721" y1="62103" x2="55721" y2="62103"/>
                        <a14:backgroundMark x1="33862" y1="89831" x2="33862" y2="89831"/>
                        <a14:backgroundMark x1="39782" y1="83234" x2="39782" y2="83234"/>
                        <a14:backgroundMark x1="43287" y1="79762" x2="43915" y2="80456"/>
                        <a14:backgroundMark x1="36310" y1="87004" x2="33433" y2="89211"/>
                        <a14:backgroundMark x1="46726" y1="67510" x2="48016" y2="67510"/>
                        <a14:backgroundMark x1="68981" y1="66220" x2="69114" y2="66989"/>
                        <a14:backgroundMark x1="28274" y1="81771" x2="28274" y2="81771"/>
                        <a14:backgroundMark x1="28770" y1="82589" x2="28770" y2="82589"/>
                        <a14:backgroundMark x1="31283" y1="84350" x2="30026" y2="86657"/>
                        <a14:backgroundMark x1="33763" y1="90501" x2="33763" y2="90501"/>
                        <a14:backgroundMark x1="58234" y1="87103" x2="58631" y2="88021"/>
                        <a14:backgroundMark x1="34094" y1="90327" x2="34028" y2="90873"/>
                        <a14:backgroundMark x1="56316" y1="89955" x2="56283" y2="90575"/>
                        <a14:backgroundMark x1="68816" y1="59970" x2="69676" y2="59970"/>
                        <a14:backgroundMark x1="71561" y1="62227" x2="71561" y2="62227"/>
                        <a14:backgroundMark x1="55919" y1="61533" x2="55919" y2="61533"/>
                      </a14:backgroundRemoval>
                    </a14:imgEffect>
                    <a14:imgEffect>
                      <a14:artisticGlowDiffused/>
                    </a14:imgEffect>
                  </a14:imgLayer>
                </a14:imgProps>
              </a:ext>
            </a:extLst>
          </a:blip>
          <a:srcRect l="19927" t="56046" r="26087" b="5367"/>
          <a:stretch/>
        </p:blipFill>
        <p:spPr>
          <a:xfrm>
            <a:off x="1686340" y="7881731"/>
            <a:ext cx="1574793" cy="15008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FFBFACE-4831-4034-B557-D051D0BD65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677" b="35785"/>
          <a:stretch/>
        </p:blipFill>
        <p:spPr>
          <a:xfrm>
            <a:off x="785191" y="1736035"/>
            <a:ext cx="3909392" cy="169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898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DD5D4-2FBA-4144-8955-ED12008D1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13A5A-3328-4FE6-B721-BB9894238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793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202</TotalTime>
  <Words>207</Words>
  <Application>Microsoft Office PowerPoint</Application>
  <PresentationFormat>Custom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Brandie Hatch</dc:creator>
  <cp:lastModifiedBy>Brandie Hatch</cp:lastModifiedBy>
  <cp:revision>16</cp:revision>
  <dcterms:created xsi:type="dcterms:W3CDTF">2020-09-06T22:06:44Z</dcterms:created>
  <dcterms:modified xsi:type="dcterms:W3CDTF">2022-05-03T17:25:20Z</dcterms:modified>
</cp:coreProperties>
</file>

<file path=docProps/thumbnail.jpeg>
</file>